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59" r:id="rId5"/>
    <p:sldId id="262" r:id="rId6"/>
    <p:sldId id="260" r:id="rId7"/>
    <p:sldId id="263" r:id="rId8"/>
    <p:sldId id="264" r:id="rId9"/>
    <p:sldId id="278" r:id="rId10"/>
    <p:sldId id="265" r:id="rId11"/>
    <p:sldId id="27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355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6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73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5606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553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855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799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16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10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60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73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70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24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51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596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9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17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B238BF-A5B7-4223-8F9D-7410CD919992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A66E-D125-4EFB-9E05-5F0B2A8968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290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0268" y="2050168"/>
            <a:ext cx="1159323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El verbo '</a:t>
            </a:r>
            <a:r>
              <a:rPr lang="es-ES" sz="3200" dirty="0" err="1"/>
              <a:t>To</a:t>
            </a:r>
            <a:r>
              <a:rPr lang="es-ES" sz="3200" dirty="0"/>
              <a:t> be' tiene una importancia especial en inglés. </a:t>
            </a:r>
            <a:endParaRPr lang="es-ES" sz="3200" dirty="0" smtClean="0"/>
          </a:p>
          <a:p>
            <a:r>
              <a:rPr lang="es-ES" sz="3200" dirty="0" smtClean="0"/>
              <a:t>Se </a:t>
            </a:r>
            <a:r>
              <a:rPr lang="es-ES" sz="3200" dirty="0"/>
              <a:t>corresponde a los verbos </a:t>
            </a:r>
            <a:r>
              <a:rPr lang="es-ES" sz="3200" dirty="0" smtClean="0"/>
              <a:t>españoles "</a:t>
            </a:r>
            <a:r>
              <a:rPr lang="es-E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r>
              <a:rPr lang="es-ES" sz="3200" b="1" dirty="0">
                <a:solidFill>
                  <a:srgbClr val="FFFF00"/>
                </a:solidFill>
              </a:rPr>
              <a:t>"</a:t>
            </a:r>
            <a:r>
              <a:rPr lang="es-ES" sz="3200" dirty="0"/>
              <a:t> y "</a:t>
            </a:r>
            <a:r>
              <a:rPr lang="es-E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estar</a:t>
            </a:r>
            <a:r>
              <a:rPr lang="es-ES" sz="3200" dirty="0"/>
              <a:t>". </a:t>
            </a:r>
            <a:endParaRPr lang="es-ES" sz="3200" dirty="0" smtClean="0"/>
          </a:p>
          <a:p>
            <a:r>
              <a:rPr lang="es-ES" sz="3200" dirty="0" smtClean="0"/>
              <a:t>Dependiendo </a:t>
            </a:r>
            <a:r>
              <a:rPr lang="es-ES" sz="3200" dirty="0"/>
              <a:t>del sentido de la frase deduciremos de </a:t>
            </a:r>
            <a:endParaRPr lang="es-ES" sz="3200" dirty="0" smtClean="0"/>
          </a:p>
          <a:p>
            <a:r>
              <a:rPr lang="es-ES" sz="3200" dirty="0" smtClean="0"/>
              <a:t>cual </a:t>
            </a:r>
            <a:r>
              <a:rPr lang="es-ES" sz="3200" dirty="0"/>
              <a:t>de los </a:t>
            </a:r>
            <a:r>
              <a:rPr lang="es-ES" sz="3200" dirty="0" smtClean="0"/>
              <a:t>dos </a:t>
            </a:r>
            <a:r>
              <a:rPr lang="es-ES" sz="3200" dirty="0"/>
              <a:t>se trata.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876541" y="849839"/>
            <a:ext cx="3776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i="1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Verbo “</a:t>
            </a:r>
            <a:r>
              <a:rPr lang="es-ES" sz="7200" i="1" dirty="0" err="1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to</a:t>
            </a:r>
            <a:r>
              <a:rPr lang="es-ES" sz="7200" i="1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be”</a:t>
            </a:r>
            <a:endParaRPr lang="es-ES" sz="7200" i="1" dirty="0">
              <a:solidFill>
                <a:srgbClr val="FF000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35" y="4360100"/>
            <a:ext cx="3381375" cy="1905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81" y="4360101"/>
            <a:ext cx="371770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3183" y="437882"/>
            <a:ext cx="115531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VOZ PASIVA</a:t>
            </a:r>
            <a:br>
              <a:rPr lang="es-ES" b="1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La voz pasiva se utiliza con mucha frecuencia en contextos técnico-científicos </a:t>
            </a:r>
            <a:endParaRPr lang="es-ES" dirty="0" smtClean="0"/>
          </a:p>
          <a:p>
            <a:r>
              <a:rPr lang="es-ES" dirty="0" smtClean="0"/>
              <a:t>por </a:t>
            </a:r>
            <a:r>
              <a:rPr lang="es-ES" dirty="0"/>
              <a:t>la impersonalidad </a:t>
            </a:r>
            <a:r>
              <a:rPr lang="es-ES" dirty="0" smtClean="0"/>
              <a:t>que </a:t>
            </a:r>
            <a:r>
              <a:rPr lang="es-ES" dirty="0"/>
              <a:t>dicha estructura connota. </a:t>
            </a:r>
            <a:endParaRPr lang="es-ES" dirty="0" smtClean="0"/>
          </a:p>
          <a:p>
            <a:r>
              <a:rPr lang="es-ES" dirty="0" smtClean="0"/>
              <a:t>Esta </a:t>
            </a:r>
            <a:r>
              <a:rPr lang="es-ES" dirty="0"/>
              <a:t>impersonalidad se debe a que generalmente el sujeto la expresión </a:t>
            </a:r>
            <a:r>
              <a:rPr lang="es-ES" dirty="0" smtClean="0"/>
              <a:t>pasiva </a:t>
            </a:r>
            <a:r>
              <a:rPr lang="es-ES" dirty="0"/>
              <a:t>ocupa un lugar </a:t>
            </a:r>
            <a:endParaRPr lang="es-ES" dirty="0" smtClean="0"/>
          </a:p>
          <a:p>
            <a:r>
              <a:rPr lang="es-ES" dirty="0" smtClean="0"/>
              <a:t>secundario </a:t>
            </a:r>
            <a:r>
              <a:rPr lang="es-ES" dirty="0"/>
              <a:t>o en su defecto no esta claramente determinado en la oración </a:t>
            </a:r>
            <a:r>
              <a:rPr lang="es-ES" dirty="0" smtClean="0"/>
              <a:t>pasiva </a:t>
            </a:r>
            <a:r>
              <a:rPr lang="es-ES" dirty="0"/>
              <a:t>enfatizando así la </a:t>
            </a:r>
            <a:endParaRPr lang="es-ES" dirty="0" smtClean="0"/>
          </a:p>
          <a:p>
            <a:r>
              <a:rPr lang="es-ES" dirty="0" smtClean="0"/>
              <a:t>acción </a:t>
            </a:r>
            <a:r>
              <a:rPr lang="es-ES" dirty="0"/>
              <a:t>y no el realizador de esa acción.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46667"/>
          <a:stretch/>
        </p:blipFill>
        <p:spPr>
          <a:xfrm>
            <a:off x="1352282" y="3023205"/>
            <a:ext cx="82296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20" t="42261" b="8954"/>
          <a:stretch/>
        </p:blipFill>
        <p:spPr>
          <a:xfrm>
            <a:off x="1004552" y="656822"/>
            <a:ext cx="8932035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0456" y="425003"/>
            <a:ext cx="1174552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/>
              <a:t>La voz pasiva puede presentarse en los diferentes tiempos verbales.</a:t>
            </a:r>
            <a:br>
              <a:rPr lang="es-ES" sz="2400" b="1" i="1" dirty="0"/>
            </a:br>
            <a:endParaRPr lang="es-ES" sz="2400" b="1" i="1" dirty="0" smtClean="0"/>
          </a:p>
          <a:p>
            <a:r>
              <a:rPr lang="es-ES" dirty="0" smtClean="0"/>
              <a:t>Veamos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 smtClean="0"/>
              <a:t> </a:t>
            </a:r>
          </a:p>
          <a:p>
            <a:r>
              <a:rPr lang="es-ES" b="1" dirty="0" smtClean="0"/>
              <a:t>1</a:t>
            </a:r>
            <a:r>
              <a:rPr lang="es-ES" sz="3200" b="1" dirty="0"/>
              <a:t>)</a:t>
            </a:r>
            <a:r>
              <a:rPr lang="es-ES" sz="3200" dirty="0"/>
              <a:t> </a:t>
            </a:r>
            <a:r>
              <a:rPr lang="es-ES" sz="3200" b="1" dirty="0"/>
              <a:t>Presente simple</a:t>
            </a:r>
            <a:r>
              <a:rPr lang="es-ES" sz="3200" dirty="0"/>
              <a:t>: </a:t>
            </a:r>
            <a:r>
              <a:rPr lang="es-ES" sz="3200" b="1" i="1" dirty="0">
                <a:solidFill>
                  <a:srgbClr val="FFC000"/>
                </a:solidFill>
              </a:rPr>
              <a:t>am-are-</a:t>
            </a:r>
            <a:r>
              <a:rPr lang="es-ES" sz="3200" b="1" i="1" dirty="0" err="1">
                <a:solidFill>
                  <a:srgbClr val="FFC000"/>
                </a:solidFill>
              </a:rPr>
              <a:t>is</a:t>
            </a:r>
            <a:r>
              <a:rPr lang="es-ES" sz="3200" b="1" i="1" dirty="0"/>
              <a:t> + verbo en participio pasado</a:t>
            </a:r>
            <a:r>
              <a:rPr lang="es-ES" sz="3200" dirty="0"/>
              <a:t/>
            </a:r>
            <a:br>
              <a:rPr lang="es-ES" sz="3200" dirty="0"/>
            </a:br>
            <a:endParaRPr lang="es-ES" sz="3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 smtClean="0"/>
              <a:t>                            </a:t>
            </a:r>
            <a:r>
              <a:rPr lang="es-ES" sz="2400" dirty="0" err="1" smtClean="0"/>
              <a:t>Merit</a:t>
            </a:r>
            <a:r>
              <a:rPr lang="es-ES" sz="2400" dirty="0" smtClean="0"/>
              <a:t> </a:t>
            </a:r>
            <a:r>
              <a:rPr lang="es-ES" sz="2400" dirty="0" err="1"/>
              <a:t>awards</a:t>
            </a:r>
            <a:r>
              <a:rPr lang="es-ES" sz="2400" dirty="0"/>
              <a:t> </a:t>
            </a:r>
            <a:r>
              <a:rPr lang="es-ES" sz="2400" b="1" i="1" dirty="0">
                <a:solidFill>
                  <a:srgbClr val="FF0000"/>
                </a:solidFill>
              </a:rPr>
              <a:t>are </a:t>
            </a:r>
            <a:r>
              <a:rPr lang="es-ES" sz="2400" b="1" i="1" dirty="0" err="1">
                <a:solidFill>
                  <a:srgbClr val="FF0000"/>
                </a:solidFill>
              </a:rPr>
              <a:t>selected</a:t>
            </a:r>
            <a:r>
              <a:rPr lang="es-ES" sz="2400" b="1" i="1" dirty="0">
                <a:solidFill>
                  <a:srgbClr val="FF0000"/>
                </a:solidFill>
              </a:rPr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them</a:t>
            </a:r>
            <a:r>
              <a:rPr lang="es-ES" sz="2400" dirty="0"/>
              <a:t/>
            </a:r>
            <a:br>
              <a:rPr lang="es-ES" sz="2400" dirty="0"/>
            </a:br>
            <a:endParaRPr lang="es-ES" sz="2400" dirty="0"/>
          </a:p>
          <a:p>
            <a:r>
              <a:rPr lang="es-ES" sz="2400" dirty="0" smtClean="0"/>
              <a:t>           Los </a:t>
            </a:r>
            <a:r>
              <a:rPr lang="es-ES" sz="2400" dirty="0"/>
              <a:t>reconocimientos por méritos son seleccionados </a:t>
            </a:r>
            <a:r>
              <a:rPr lang="es-ES" sz="2400" dirty="0">
                <a:solidFill>
                  <a:srgbClr val="00B0F0"/>
                </a:solidFill>
              </a:rPr>
              <a:t>por ellos</a:t>
            </a:r>
            <a:r>
              <a:rPr lang="es-ES" sz="2400" dirty="0" smtClean="0">
                <a:solidFill>
                  <a:srgbClr val="00B0F0"/>
                </a:solidFill>
              </a:rPr>
              <a:t>.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49" y="4071194"/>
            <a:ext cx="2949261" cy="2512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5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9353" y="1066147"/>
            <a:ext cx="1113157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2)</a:t>
            </a:r>
            <a:r>
              <a:rPr lang="es-ES" sz="3600" dirty="0"/>
              <a:t> Pasado simple: </a:t>
            </a:r>
            <a:r>
              <a:rPr lang="es-ES" sz="2800" b="1" i="1" dirty="0" err="1">
                <a:solidFill>
                  <a:srgbClr val="FFC000"/>
                </a:solidFill>
              </a:rPr>
              <a:t>was-were</a:t>
            </a:r>
            <a:r>
              <a:rPr lang="es-ES" sz="2800" b="1" i="1" dirty="0"/>
              <a:t>+ verbo en participio pasado</a:t>
            </a:r>
            <a:r>
              <a:rPr lang="es-ES" sz="3600" dirty="0" smtClean="0"/>
              <a:t>.</a:t>
            </a:r>
          </a:p>
          <a:p>
            <a:endParaRPr lang="es-ES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Universal Agency </a:t>
            </a:r>
            <a:r>
              <a:rPr lang="es-ES" sz="2800" b="1" i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created</a:t>
            </a:r>
            <a:r>
              <a:rPr lang="es-ES" sz="2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</a:t>
            </a:r>
            <a:r>
              <a:rPr lang="es-ES" sz="28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advertisement</a:t>
            </a:r>
            <a:r>
              <a:rPr lang="es-ES" sz="28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i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campaigns</a:t>
            </a:r>
            <a:r>
              <a:rPr lang="es-ES" sz="2800" b="1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s-ES" sz="28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   </a:t>
            </a:r>
            <a:r>
              <a:rPr lang="es-ES" sz="2400" b="1" i="1" dirty="0" err="1" smtClean="0"/>
              <a:t>Those</a:t>
            </a:r>
            <a:r>
              <a:rPr lang="es-ES" sz="2400" b="1" i="1" dirty="0" smtClean="0"/>
              <a:t> </a:t>
            </a:r>
            <a:r>
              <a:rPr lang="es-ES" sz="2400" b="1" i="1" dirty="0" err="1"/>
              <a:t>advertisement</a:t>
            </a:r>
            <a:r>
              <a:rPr lang="es-ES" sz="2400" b="1" i="1" dirty="0"/>
              <a:t> </a:t>
            </a:r>
            <a:r>
              <a:rPr lang="es-ES" sz="2400" b="1" i="1" dirty="0" err="1"/>
              <a:t>campaigns</a:t>
            </a:r>
            <a:r>
              <a:rPr lang="es-ES" sz="2400" b="1" i="1" dirty="0"/>
              <a:t> </a:t>
            </a:r>
            <a:r>
              <a:rPr lang="es-ES" sz="2400" b="1" i="1" dirty="0" err="1">
                <a:solidFill>
                  <a:srgbClr val="FF0000"/>
                </a:solidFill>
              </a:rPr>
              <a:t>were</a:t>
            </a:r>
            <a:r>
              <a:rPr lang="es-ES" sz="2400" b="1" i="1" dirty="0">
                <a:solidFill>
                  <a:srgbClr val="FF0000"/>
                </a:solidFill>
              </a:rPr>
              <a:t> </a:t>
            </a:r>
            <a:r>
              <a:rPr lang="es-ES" sz="2400" b="1" i="1" dirty="0" err="1">
                <a:solidFill>
                  <a:srgbClr val="FF0000"/>
                </a:solidFill>
              </a:rPr>
              <a:t>created</a:t>
            </a:r>
            <a:r>
              <a:rPr lang="es-ES" sz="2400" b="1" i="1" dirty="0">
                <a:solidFill>
                  <a:srgbClr val="FF0000"/>
                </a:solidFill>
              </a:rPr>
              <a:t> </a:t>
            </a:r>
            <a:r>
              <a:rPr lang="es-ES" sz="2400" b="1" i="1" dirty="0" err="1"/>
              <a:t>by</a:t>
            </a:r>
            <a:r>
              <a:rPr lang="es-ES" sz="2400" b="1" i="1" dirty="0"/>
              <a:t> Universal Agency</a:t>
            </a:r>
            <a:r>
              <a:rPr lang="es-ES" sz="2400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3876541" y="2665927"/>
            <a:ext cx="3284113" cy="5666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>
            <a:off x="1687132" y="2665927"/>
            <a:ext cx="7083381" cy="6568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758" y="3965544"/>
            <a:ext cx="5022761" cy="25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3341" y="515155"/>
            <a:ext cx="790953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3)</a:t>
            </a:r>
            <a:r>
              <a:rPr lang="en-US" sz="2400" b="1" dirty="0" err="1"/>
              <a:t>Futuro</a:t>
            </a:r>
            <a:r>
              <a:rPr lang="en-US" sz="2400" b="1" dirty="0"/>
              <a:t> simple: </a:t>
            </a:r>
            <a:r>
              <a:rPr lang="en-US" sz="2400" b="1" i="1" dirty="0"/>
              <a:t>will </a:t>
            </a:r>
            <a:r>
              <a:rPr lang="en-US" sz="2400" b="1" i="1" dirty="0" err="1"/>
              <a:t>be+verbo</a:t>
            </a:r>
            <a:r>
              <a:rPr lang="en-US" sz="2400" b="1" i="1" dirty="0"/>
              <a:t> en </a:t>
            </a:r>
            <a:r>
              <a:rPr lang="en-US" sz="2400" b="1" i="1" dirty="0" err="1"/>
              <a:t>participio</a:t>
            </a:r>
            <a:r>
              <a:rPr lang="en-US" sz="2400" b="1" i="1" dirty="0"/>
              <a:t> </a:t>
            </a:r>
            <a:r>
              <a:rPr lang="en-US" sz="2400" b="1" i="1" dirty="0" err="1"/>
              <a:t>pasado</a:t>
            </a:r>
            <a:r>
              <a:rPr lang="en-US" sz="2400" b="1" dirty="0"/>
              <a:t>.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The plane </a:t>
            </a:r>
            <a:r>
              <a:rPr lang="en-US" sz="2400" b="1" i="1" dirty="0">
                <a:solidFill>
                  <a:srgbClr val="FF0000"/>
                </a:solidFill>
              </a:rPr>
              <a:t>will be checked </a:t>
            </a:r>
            <a:r>
              <a:rPr lang="en-US" sz="2400" b="1" dirty="0"/>
              <a:t>before the flight.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s-ES" sz="2400" b="1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579" y="2158217"/>
            <a:ext cx="5891629" cy="39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915177" y="605308"/>
            <a:ext cx="3990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smtClean="0"/>
              <a:t>PRESENTE DEL INDICATIVO</a:t>
            </a:r>
            <a:endParaRPr lang="es-ES" sz="2400" b="1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436462" y="2340222"/>
            <a:ext cx="9211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/>
              <a:t>AM                             IS                                ARE</a:t>
            </a:r>
            <a:endParaRPr lang="es-ES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648496" y="1351722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FF0000"/>
                </a:solidFill>
              </a:rPr>
              <a:t>I </a:t>
            </a:r>
            <a:r>
              <a:rPr lang="es-ES" dirty="0" smtClean="0"/>
              <a:t>   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3915177" y="1290166"/>
            <a:ext cx="32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rgbClr val="FF0000"/>
                </a:solidFill>
              </a:rPr>
              <a:t>He – </a:t>
            </a:r>
            <a:r>
              <a:rPr lang="es-ES" sz="3600" b="1" dirty="0" err="1" smtClean="0">
                <a:solidFill>
                  <a:srgbClr val="FF0000"/>
                </a:solidFill>
              </a:rPr>
              <a:t>She</a:t>
            </a:r>
            <a:r>
              <a:rPr lang="es-ES" sz="3600" b="1" dirty="0" smtClean="0">
                <a:solidFill>
                  <a:srgbClr val="FF0000"/>
                </a:solidFill>
              </a:rPr>
              <a:t>  -   </a:t>
            </a:r>
            <a:r>
              <a:rPr lang="es-ES" sz="3600" b="1" dirty="0" err="1" smtClean="0">
                <a:solidFill>
                  <a:srgbClr val="FF0000"/>
                </a:solidFill>
              </a:rPr>
              <a:t>It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179404" y="1351722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err="1" smtClean="0">
                <a:solidFill>
                  <a:srgbClr val="FF0000"/>
                </a:solidFill>
              </a:rPr>
              <a:t>We</a:t>
            </a:r>
            <a:r>
              <a:rPr lang="es-ES" sz="3200" b="1" dirty="0" smtClean="0">
                <a:solidFill>
                  <a:srgbClr val="FF0000"/>
                </a:solidFill>
              </a:rPr>
              <a:t>  -  </a:t>
            </a:r>
            <a:r>
              <a:rPr lang="es-ES" sz="3200" b="1" dirty="0" err="1" smtClean="0">
                <a:solidFill>
                  <a:srgbClr val="FF0000"/>
                </a:solidFill>
              </a:rPr>
              <a:t>You</a:t>
            </a:r>
            <a:r>
              <a:rPr lang="es-ES" sz="3200" b="1" dirty="0" smtClean="0">
                <a:solidFill>
                  <a:srgbClr val="FF0000"/>
                </a:solidFill>
              </a:rPr>
              <a:t> - </a:t>
            </a:r>
            <a:r>
              <a:rPr lang="es-ES" sz="3200" b="1" dirty="0" err="1" smtClean="0">
                <a:solidFill>
                  <a:srgbClr val="FF0000"/>
                </a:solidFill>
              </a:rPr>
              <a:t>They</a:t>
            </a:r>
            <a:endParaRPr lang="es-ES" sz="3200" b="1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5286" y="3525078"/>
            <a:ext cx="10884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An electrical cable </a:t>
            </a:r>
            <a:r>
              <a:rPr lang="en-US" sz="2800" b="1" dirty="0">
                <a:solidFill>
                  <a:srgbClr val="FFFF00"/>
                </a:solidFill>
              </a:rPr>
              <a:t>is</a:t>
            </a:r>
            <a:r>
              <a:rPr lang="en-US" sz="2800" b="1" dirty="0"/>
              <a:t> one example of how conductors </a:t>
            </a:r>
            <a:r>
              <a:rPr lang="en-US" sz="2800" b="1" dirty="0" smtClean="0"/>
              <a:t>and</a:t>
            </a:r>
          </a:p>
          <a:p>
            <a:r>
              <a:rPr lang="en-US" sz="2800" b="1" dirty="0" smtClean="0"/>
              <a:t> </a:t>
            </a:r>
            <a:r>
              <a:rPr lang="en-US" sz="2800" b="1" dirty="0"/>
              <a:t>insulators </a:t>
            </a:r>
            <a:r>
              <a:rPr lang="en-US" sz="2800" b="1" dirty="0">
                <a:solidFill>
                  <a:srgbClr val="FFFF00"/>
                </a:solidFill>
              </a:rPr>
              <a:t>are</a:t>
            </a:r>
            <a:r>
              <a:rPr lang="en-US" sz="2800" b="1" dirty="0"/>
              <a:t> used </a:t>
            </a:r>
            <a:r>
              <a:rPr lang="en-US" sz="2800" b="1" dirty="0" smtClean="0"/>
              <a:t>together.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8957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4805" y="1008871"/>
            <a:ext cx="119971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b="1" dirty="0" err="1"/>
              <a:t>All</a:t>
            </a:r>
            <a:r>
              <a:rPr lang="es-ES" sz="2800" b="1" dirty="0"/>
              <a:t> </a:t>
            </a:r>
            <a:r>
              <a:rPr lang="es-ES" sz="2800" b="1" dirty="0" err="1"/>
              <a:t>matter</a:t>
            </a:r>
            <a:r>
              <a:rPr lang="es-ES" sz="2800" b="1" dirty="0"/>
              <a:t> </a:t>
            </a:r>
            <a:r>
              <a:rPr lang="es-ES" sz="2800" b="1" i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made</a:t>
            </a:r>
            <a:r>
              <a:rPr lang="es-ES" sz="2800" b="1" dirty="0" smtClean="0"/>
              <a:t> up of </a:t>
            </a:r>
            <a:r>
              <a:rPr lang="es-ES" sz="2800" b="1" dirty="0" err="1" smtClean="0"/>
              <a:t>atoms</a:t>
            </a:r>
            <a:r>
              <a:rPr lang="es-ES" sz="2800" b="1" dirty="0" smtClean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s-ES" sz="2800" b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b="1" dirty="0" err="1" smtClean="0"/>
              <a:t>The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electrons</a:t>
            </a:r>
            <a:r>
              <a:rPr lang="es-ES" sz="2800" b="1" dirty="0" smtClean="0"/>
              <a:t> are </a:t>
            </a:r>
            <a:r>
              <a:rPr lang="es-ES" sz="2800" b="1" dirty="0" err="1" smtClean="0"/>
              <a:t>bound</a:t>
            </a:r>
            <a:r>
              <a:rPr lang="es-ES" sz="2800" b="1" dirty="0" smtClean="0"/>
              <a:t> in </a:t>
            </a:r>
            <a:r>
              <a:rPr lang="es-ES" sz="2800" b="1" dirty="0" err="1" smtClean="0"/>
              <a:t>their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orbit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by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their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attraction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to</a:t>
            </a:r>
            <a:r>
              <a:rPr lang="es-ES" sz="2800" b="1" dirty="0" smtClean="0"/>
              <a:t> </a:t>
            </a:r>
            <a:r>
              <a:rPr lang="es-ES" sz="2800" b="1" dirty="0" err="1" smtClean="0"/>
              <a:t>protons</a:t>
            </a:r>
            <a:r>
              <a:rPr lang="es-ES" sz="2800" b="1" dirty="0" smtClean="0"/>
              <a:t>.</a:t>
            </a:r>
          </a:p>
          <a:p>
            <a:endParaRPr lang="es-ES" sz="2800" b="1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36" y="2824753"/>
            <a:ext cx="3334801" cy="3243353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9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3335" y="206062"/>
            <a:ext cx="1008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Ahora veremos la conjugación del verbo TO BE en el Pasado Simple, tiempo verbal que </a:t>
            </a:r>
            <a:endParaRPr lang="es-ES" dirty="0" smtClean="0"/>
          </a:p>
          <a:p>
            <a:r>
              <a:rPr lang="es-ES" dirty="0" smtClean="0"/>
              <a:t>corresponde </a:t>
            </a:r>
            <a:r>
              <a:rPr lang="es-ES" dirty="0"/>
              <a:t>al equivalente en castellano del Pretérito Imperfecto y Pretérito Indefinido: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42" y="1100137"/>
            <a:ext cx="4369158" cy="5341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30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19" y="2187735"/>
            <a:ext cx="3107565" cy="177131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8349" y="1702921"/>
            <a:ext cx="110639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C00000"/>
                </a:solidFill>
              </a:rPr>
              <a:t>I</a:t>
            </a:r>
          </a:p>
          <a:p>
            <a:r>
              <a:rPr lang="es-ES" sz="3200" b="1" dirty="0" smtClean="0">
                <a:solidFill>
                  <a:srgbClr val="C00000"/>
                </a:solidFill>
              </a:rPr>
              <a:t>He</a:t>
            </a:r>
          </a:p>
          <a:p>
            <a:r>
              <a:rPr lang="es-ES" sz="3200" b="1" dirty="0" err="1" smtClean="0">
                <a:solidFill>
                  <a:srgbClr val="C00000"/>
                </a:solidFill>
              </a:rPr>
              <a:t>She</a:t>
            </a:r>
            <a:endParaRPr lang="es-ES" sz="3200" b="1" dirty="0" smtClean="0">
              <a:solidFill>
                <a:srgbClr val="C00000"/>
              </a:solidFill>
            </a:endParaRPr>
          </a:p>
          <a:p>
            <a:r>
              <a:rPr lang="es-ES" sz="3200" b="1" dirty="0" err="1" smtClean="0">
                <a:solidFill>
                  <a:srgbClr val="C00000"/>
                </a:solidFill>
              </a:rPr>
              <a:t>It</a:t>
            </a:r>
            <a:endParaRPr lang="es-ES" sz="3200" b="1" dirty="0" smtClean="0">
              <a:solidFill>
                <a:srgbClr val="C00000"/>
              </a:solidFill>
            </a:endParaRPr>
          </a:p>
          <a:p>
            <a:r>
              <a:rPr lang="es-ES" sz="3200" b="1" dirty="0" err="1" smtClean="0">
                <a:solidFill>
                  <a:srgbClr val="C00000"/>
                </a:solidFill>
              </a:rPr>
              <a:t>We</a:t>
            </a:r>
            <a:endParaRPr lang="es-ES" sz="3200" b="1" dirty="0" smtClean="0">
              <a:solidFill>
                <a:srgbClr val="C00000"/>
              </a:solidFill>
            </a:endParaRPr>
          </a:p>
          <a:p>
            <a:r>
              <a:rPr lang="es-ES" sz="3200" b="1" dirty="0" err="1" smtClean="0">
                <a:solidFill>
                  <a:srgbClr val="C00000"/>
                </a:solidFill>
              </a:rPr>
              <a:t>You</a:t>
            </a:r>
            <a:r>
              <a:rPr lang="es-ES" sz="3200" b="1" dirty="0" smtClean="0">
                <a:solidFill>
                  <a:srgbClr val="C00000"/>
                </a:solidFill>
              </a:rPr>
              <a:t> </a:t>
            </a:r>
          </a:p>
          <a:p>
            <a:r>
              <a:rPr lang="es-ES" sz="3200" b="1" dirty="0" err="1" smtClean="0">
                <a:solidFill>
                  <a:srgbClr val="C00000"/>
                </a:solidFill>
              </a:rPr>
              <a:t>They</a:t>
            </a:r>
            <a:endParaRPr lang="es-ES" sz="3200" b="1" dirty="0">
              <a:solidFill>
                <a:srgbClr val="C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004" r="22657" b="9155"/>
          <a:stretch/>
        </p:blipFill>
        <p:spPr>
          <a:xfrm>
            <a:off x="7609198" y="2076082"/>
            <a:ext cx="1908290" cy="1723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CuadroTexto 1"/>
          <p:cNvSpPr txBox="1"/>
          <p:nvPr/>
        </p:nvSpPr>
        <p:spPr>
          <a:xfrm>
            <a:off x="4340180" y="862885"/>
            <a:ext cx="2585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  <a:r>
              <a:rPr lang="es-E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tense</a:t>
            </a:r>
            <a:endParaRPr lang="es-E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78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50760" y="1262129"/>
            <a:ext cx="1168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However, all magnets have two characteristics. They attract iron and, if </a:t>
            </a:r>
            <a:r>
              <a:rPr lang="en-US" sz="2400" b="1" dirty="0" smtClean="0"/>
              <a:t>free</a:t>
            </a:r>
          </a:p>
          <a:p>
            <a:r>
              <a:rPr lang="en-US" sz="2400" b="1" dirty="0" smtClean="0"/>
              <a:t> </a:t>
            </a:r>
            <a:r>
              <a:rPr lang="en-US" sz="2400" b="1" dirty="0"/>
              <a:t>to move (like the compass needle), a magnet </a:t>
            </a:r>
            <a:r>
              <a:rPr lang="en-US" sz="2400" b="1" dirty="0" smtClean="0">
                <a:solidFill>
                  <a:srgbClr val="FFC000"/>
                </a:solidFill>
              </a:rPr>
              <a:t>will assume </a:t>
            </a:r>
            <a:r>
              <a:rPr lang="en-US" sz="2400" b="1" dirty="0" smtClean="0"/>
              <a:t>with</a:t>
            </a:r>
            <a:r>
              <a:rPr lang="en-US" sz="2400" b="1" dirty="0" smtClean="0">
                <a:solidFill>
                  <a:srgbClr val="FFC000"/>
                </a:solidFill>
              </a:rPr>
              <a:t> </a:t>
            </a:r>
            <a:r>
              <a:rPr lang="en-US" sz="2400" b="1" dirty="0"/>
              <a:t>a </a:t>
            </a:r>
            <a:endParaRPr lang="en-US" sz="2400" b="1" dirty="0" smtClean="0"/>
          </a:p>
          <a:p>
            <a:r>
              <a:rPr lang="en-US" sz="2400" b="1" dirty="0" smtClean="0"/>
              <a:t>north-south orientation</a:t>
            </a:r>
            <a:r>
              <a:rPr lang="en-US" sz="2400" b="1" dirty="0"/>
              <a:t>.</a:t>
            </a:r>
            <a:endParaRPr lang="es-E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4610" t="21467" b="7879"/>
          <a:stretch/>
        </p:blipFill>
        <p:spPr>
          <a:xfrm>
            <a:off x="5293218" y="2588654"/>
            <a:ext cx="2383006" cy="40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4096" y="244699"/>
            <a:ext cx="9493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AND PASSIVE VOICE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88" y="1815854"/>
            <a:ext cx="7334250" cy="4333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4" y="2176529"/>
            <a:ext cx="2140979" cy="214097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713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4851" y="347730"/>
            <a:ext cx="1137362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s-ES" sz="2000" dirty="0"/>
              <a:t>La voz activa y la voz pasiva son dos maneras de presentar la misma situación </a:t>
            </a:r>
            <a:endParaRPr lang="es-ES" sz="2000" dirty="0" smtClean="0"/>
          </a:p>
          <a:p>
            <a:pPr fontAlgn="base"/>
            <a:r>
              <a:rPr lang="es-ES" sz="2000" dirty="0" smtClean="0"/>
              <a:t>enfocándola desde </a:t>
            </a:r>
            <a:r>
              <a:rPr lang="es-ES" sz="2000" dirty="0"/>
              <a:t>perspectivas diferentes</a:t>
            </a:r>
            <a:r>
              <a:rPr lang="es-ES" sz="2000" dirty="0" smtClean="0"/>
              <a:t>.</a:t>
            </a:r>
          </a:p>
          <a:p>
            <a:pPr fontAlgn="base"/>
            <a:endParaRPr lang="es-ES" sz="2000" dirty="0"/>
          </a:p>
          <a:p>
            <a:pPr fontAlgn="base"/>
            <a:r>
              <a:rPr lang="es-ES" sz="2000" dirty="0"/>
              <a:t>En el caso de la </a:t>
            </a:r>
            <a:r>
              <a:rPr lang="es-ES" sz="2000" b="1" dirty="0"/>
              <a:t>voz activa</a:t>
            </a:r>
            <a:r>
              <a:rPr lang="es-ES" sz="2000" dirty="0"/>
              <a:t>, nos interesa la persona responsable de la acción (el agente). </a:t>
            </a:r>
          </a:p>
          <a:p>
            <a:pPr fontAlgn="base"/>
            <a:endParaRPr lang="es-ES" sz="2000" dirty="0" smtClean="0"/>
          </a:p>
          <a:p>
            <a:pPr fontAlgn="base"/>
            <a:r>
              <a:rPr lang="es-ES" sz="2000" dirty="0" smtClean="0"/>
              <a:t>En </a:t>
            </a:r>
            <a:r>
              <a:rPr lang="es-ES" sz="2000" dirty="0"/>
              <a:t>cambio, usamos la </a:t>
            </a:r>
            <a:r>
              <a:rPr lang="es-ES" sz="2000" b="1" dirty="0"/>
              <a:t>voz pasiva</a:t>
            </a:r>
            <a:r>
              <a:rPr lang="es-ES" sz="2000" dirty="0"/>
              <a:t> cuando queremos dar más importancia a la acción, y </a:t>
            </a:r>
            <a:endParaRPr lang="es-ES" sz="2000" dirty="0" smtClean="0"/>
          </a:p>
          <a:p>
            <a:pPr fontAlgn="base"/>
            <a:r>
              <a:rPr lang="es-ES" sz="2000" dirty="0" smtClean="0"/>
              <a:t>no </a:t>
            </a:r>
            <a:r>
              <a:rPr lang="es-ES" sz="2000" dirty="0"/>
              <a:t>a quien la </a:t>
            </a:r>
            <a:r>
              <a:rPr lang="es-ES" sz="2000" dirty="0" smtClean="0"/>
              <a:t>ha </a:t>
            </a:r>
            <a:r>
              <a:rPr lang="es-ES" sz="2000" dirty="0"/>
              <a:t>realizado.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370" t="23771" r="6674" b="24482"/>
          <a:stretch/>
        </p:blipFill>
        <p:spPr>
          <a:xfrm>
            <a:off x="2292439" y="2962140"/>
            <a:ext cx="7714445" cy="32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735" t="25422" r="12916" b="29507"/>
          <a:stretch/>
        </p:blipFill>
        <p:spPr>
          <a:xfrm>
            <a:off x="1300765" y="1532586"/>
            <a:ext cx="8178086" cy="4430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2899" r="23314"/>
          <a:stretch/>
        </p:blipFill>
        <p:spPr>
          <a:xfrm>
            <a:off x="9956587" y="2163650"/>
            <a:ext cx="1608640" cy="26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343</TotalTime>
  <Words>200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Arabic Typesetting</vt:lpstr>
      <vt:lpstr>Arial</vt:lpstr>
      <vt:lpstr>Century Gothic</vt:lpstr>
      <vt:lpstr>Wingdings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Miryam Gonzalez de Pinto</dc:creator>
  <cp:lastModifiedBy>Miryam Gonzalez de Pinto</cp:lastModifiedBy>
  <cp:revision>27</cp:revision>
  <dcterms:created xsi:type="dcterms:W3CDTF">2021-08-10T23:40:55Z</dcterms:created>
  <dcterms:modified xsi:type="dcterms:W3CDTF">2021-08-14T23:19:29Z</dcterms:modified>
</cp:coreProperties>
</file>